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1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　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冲刺训练　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6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far, Pompawee has visited several Chinese cities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 is such a large country,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said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trip to China will never end and I’d like to introduce more to people of my country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</a:p>
        </p:txBody>
      </p:sp>
    </p:spTree>
    <p:extLst>
      <p:ext uri="{BB962C8B-B14F-4D97-AF65-F5344CB8AC3E}">
        <p14:creationId xmlns:p14="http://schemas.microsoft.com/office/powerpoint/2010/main" val="7972619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5574" y="836712"/>
            <a:ext cx="11501128" cy="1264281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6239222" y="2075841"/>
            <a:ext cx="203773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3600">
                <a:solidFill>
                  <a:srgbClr val="00B0F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语法填空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10" name="新趋势题型-4字.eps" descr="id:214750737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070870" y="2203471"/>
            <a:ext cx="5550956" cy="668070"/>
          </a:xfrm>
          <a:prstGeom prst="rect">
            <a:avLst/>
          </a:prstGeom>
        </p:spPr>
      </p:pic>
      <p:sp>
        <p:nvSpPr>
          <p:cNvPr id="11" name="内容占位符 1"/>
          <p:cNvSpPr>
            <a:spLocks noGrp="1"/>
          </p:cNvSpPr>
          <p:nvPr>
            <p:ph idx="1"/>
          </p:nvPr>
        </p:nvSpPr>
        <p:spPr>
          <a:xfrm>
            <a:off x="360854" y="2978368"/>
            <a:ext cx="11485848" cy="164916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文讲述了泰国中文教师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Pompawee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热爱中国传统文化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通过创新方式教授普通话的经历。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2" name="语篇导航-DA.eps" descr="id:214748742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50590" y="3140968"/>
            <a:ext cx="2664296" cy="651057"/>
          </a:xfrm>
          <a:prstGeom prst="rect">
            <a:avLst/>
          </a:prstGeom>
        </p:spPr>
      </p:pic>
      <p:sp>
        <p:nvSpPr>
          <p:cNvPr id="13" name="内容占位符 1"/>
          <p:cNvSpPr txBox="1">
            <a:spLocks/>
          </p:cNvSpPr>
          <p:nvPr/>
        </p:nvSpPr>
        <p:spPr bwMode="auto">
          <a:xfrm>
            <a:off x="5087094" y="4699059"/>
            <a:ext cx="6759608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湖北武汉江汉区期中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37326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2030492"/>
          </a:xfrm>
        </p:spPr>
        <p:txBody>
          <a:bodyPr/>
          <a:lstStyle/>
          <a:p>
            <a:pPr indent="914400" algn="dist"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Pompawee is a Chinese teacher and a fan of traditional Chinese culture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is among 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           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thousand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young people in Thailand who have learned Mandarin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普通话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she has been teaching Mandarin in a new way, making learning more </a:t>
            </a:r>
            <a:endParaRPr lang="en-US" altLang="zh-CN" sz="2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                 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enjoy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515500" y="1259667"/>
            <a:ext cx="15215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thousands</a:t>
            </a:r>
            <a:endParaRPr lang="zh-CN" altLang="en-US" sz="1800"/>
          </a:p>
        </p:txBody>
      </p:sp>
      <p:sp>
        <p:nvSpPr>
          <p:cNvPr id="8" name="矩形 7"/>
          <p:cNvSpPr/>
          <p:nvPr/>
        </p:nvSpPr>
        <p:spPr>
          <a:xfrm>
            <a:off x="693984" y="2172153"/>
            <a:ext cx="14494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enjoyable</a:t>
            </a:r>
            <a:endParaRPr lang="zh-CN" altLang="en-US" sz="1800"/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2702521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考查固定短语。句意：她是泰国成千上万学习普通话的年轻人之一。固定搭配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thousands of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成千上万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，此处需用复数形式。故填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thousands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262558" y="3810922"/>
            <a:ext cx="1163900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考查形容词。句意：她一直用一种新的方式教授普通话，使学习变得更加愉快。空格前为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，需用形容词形式，表示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令人愉快的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enjoyable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6119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 bwMode="auto">
          <a:xfrm>
            <a:off x="334565" y="1124744"/>
            <a:ext cx="11521281" cy="3979560"/>
          </a:xfrm>
          <a:prstGeom prst="rect">
            <a:avLst/>
          </a:prstGeom>
          <a:noFill/>
          <a:ln w="19050" algn="ctr">
            <a:solidFill>
              <a:srgbClr val="00B0F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413" y="836712"/>
            <a:ext cx="1922369" cy="648072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8742" y="1250448"/>
            <a:ext cx="495300" cy="381000"/>
          </a:xfrm>
          <a:prstGeom prst="rect">
            <a:avLst/>
          </a:prstGeom>
        </p:spPr>
      </p:pic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962144"/>
            <a:ext cx="11422984" cy="4142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hundred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百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thousand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千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million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百万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等词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表示具体数字时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后面不加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也不与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连用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表示笼统概念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几百、几千、几百万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这些词时本身加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后接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。如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three</a:t>
            </a:r>
            <a:r>
              <a:rPr lang="en-US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thousand</a:t>
            </a:r>
            <a:r>
              <a:rPr lang="en-US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books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三千本书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thousands</a:t>
            </a:r>
            <a:r>
              <a:rPr lang="en-US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几千本书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66295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 bwMode="auto">
          <a:xfrm>
            <a:off x="351817" y="1124744"/>
            <a:ext cx="11449273" cy="3148563"/>
          </a:xfrm>
          <a:prstGeom prst="rect">
            <a:avLst/>
          </a:prstGeom>
          <a:noFill/>
          <a:ln w="19050" algn="ctr">
            <a:solidFill>
              <a:srgbClr val="00B0F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78106" y="962144"/>
            <a:ext cx="11422984" cy="33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/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基数词变为序数词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一般在其后加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</a:rPr>
              <a:t>th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ea typeface="Times New Roman" panose="02020603050405020304" pitchFamily="18" charset="0"/>
              </a:rPr>
              <a:t> 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</a:rPr>
              <a:t>seventh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ea typeface="Times New Roman" panose="02020603050405020304" pitchFamily="18" charset="0"/>
              </a:rPr>
              <a:t> 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</a:rPr>
              <a:t>tenth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等。注意特殊的变化形式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</a:rPr>
              <a:t>first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ea typeface="Times New Roman" panose="02020603050405020304" pitchFamily="18" charset="0"/>
              </a:rPr>
              <a:t> 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</a:rPr>
              <a:t>second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ea typeface="Times New Roman" panose="02020603050405020304" pitchFamily="18" charset="0"/>
              </a:rPr>
              <a:t> 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</a:rPr>
              <a:t>third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ea typeface="Times New Roman" panose="02020603050405020304" pitchFamily="18" charset="0"/>
              </a:rPr>
              <a:t> 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</a:rPr>
              <a:t>fifth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ea typeface="Times New Roman" panose="02020603050405020304" pitchFamily="18" charset="0"/>
              </a:rPr>
              <a:t> 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</a:rPr>
              <a:t>eighth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ea typeface="Times New Roman" panose="02020603050405020304" pitchFamily="18" charset="0"/>
              </a:rPr>
              <a:t> 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</a:rPr>
              <a:t>ninth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ea typeface="Times New Roman" panose="02020603050405020304" pitchFamily="18" charset="0"/>
              </a:rPr>
              <a:t> 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</a:rPr>
              <a:t>twelfth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。巧记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ea typeface="Times New Roman" panose="02020603050405020304" pitchFamily="18" charset="0"/>
              </a:rPr>
              <a:t> 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ea typeface="Times New Roman" panose="02020603050405020304" pitchFamily="18" charset="0"/>
              </a:rPr>
              <a:t> 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ea typeface="Times New Roman" panose="02020603050405020304" pitchFamily="18" charset="0"/>
              </a:rPr>
              <a:t> 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ea typeface="Times New Roman" panose="02020603050405020304" pitchFamily="18" charset="0"/>
              </a:rPr>
              <a:t> 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</a:rPr>
              <a:t>8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ea typeface="Times New Roman" panose="02020603050405020304" pitchFamily="18" charset="0"/>
              </a:rPr>
              <a:t> 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</a:rPr>
              <a:t>9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ea typeface="Times New Roman" panose="02020603050405020304" pitchFamily="18" charset="0"/>
              </a:rPr>
              <a:t> 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还有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</a:rPr>
              <a:t>12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记心头。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66393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32452"/>
          </a:xfrm>
        </p:spPr>
        <p:txBody>
          <a:bodyPr/>
          <a:lstStyle/>
          <a:p>
            <a:pPr indent="914400" hangingPunct="0">
              <a:lnSpc>
                <a:spcPct val="14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recent  years , more  young  people  in  Thailand  are </a:t>
            </a:r>
            <a:r>
              <a:rPr lang="en-US" altLang="zh-CN" sz="2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           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try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learn about China and </a:t>
            </a:r>
            <a:r>
              <a:rPr lang="en-US" altLang="zh-CN" sz="22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hanfu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very popular with Pompawee’s students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That’s where she has got her new idea of teaching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</a:t>
            </a:r>
            <a:r>
              <a:rPr lang="en-US" altLang="zh-CN" sz="2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       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share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them the latest Chinese fashion in class, helping them learn about the culture as well as the language </a:t>
            </a:r>
            <a:r>
              <a:rPr lang="en-US" altLang="zh-CN" sz="2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885250" y="692696"/>
            <a:ext cx="1345240" cy="5663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200"/>
              <a:t>enjoyable</a:t>
            </a:r>
            <a:endParaRPr lang="zh-CN" altLang="en-US" sz="2200"/>
          </a:p>
        </p:txBody>
      </p:sp>
      <p:sp>
        <p:nvSpPr>
          <p:cNvPr id="4" name="矩形 3"/>
          <p:cNvSpPr/>
          <p:nvPr/>
        </p:nvSpPr>
        <p:spPr>
          <a:xfrm>
            <a:off x="2598670" y="1619373"/>
            <a:ext cx="992579" cy="5663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200"/>
              <a:t> trying</a:t>
            </a:r>
            <a:endParaRPr lang="zh-CN" altLang="en-US" sz="2200"/>
          </a:p>
        </p:txBody>
      </p:sp>
      <p:sp>
        <p:nvSpPr>
          <p:cNvPr id="5" name="矩形 4"/>
          <p:cNvSpPr/>
          <p:nvPr/>
        </p:nvSpPr>
        <p:spPr>
          <a:xfrm>
            <a:off x="5783678" y="2142283"/>
            <a:ext cx="945836" cy="5663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200"/>
              <a:t>shares</a:t>
            </a:r>
            <a:endParaRPr lang="zh-CN" altLang="en-US" sz="220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655766"/>
            <a:ext cx="11485848" cy="14584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  <a:spcAft>
                <a:spcPts val="0"/>
              </a:spcAft>
            </a:pPr>
            <a:r>
              <a:rPr lang="en-US" altLang="zh-CN" sz="22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en-US" altLang="zh-CN" sz="22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考查现在进行时。句意：近年来，更多的泰国年轻人尝试了解中国，汉服在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Pompawee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的学生中非常受欢迎。根据</a:t>
            </a:r>
            <a:r>
              <a:rPr lang="en-US" altLang="zh-CN" sz="2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sz="2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和句意可知，此句为现在进行时，表示正在进行的动作，动词用现在分词。故填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trying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59439" y="4105353"/>
            <a:ext cx="11485848" cy="98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  <a:spcAft>
                <a:spcPts val="0"/>
              </a:spcAft>
            </a:pPr>
            <a:r>
              <a:rPr lang="en-US" altLang="zh-CN" sz="22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en-US" altLang="zh-CN" sz="22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考查动词。句意：她在课堂上与他们分享最新的中国时尚，帮助他们了解文化以及语言本身。主语为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，时态为一般现在时，动词需用第三人称单数形式。故填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shares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571" y="5075757"/>
            <a:ext cx="11485848" cy="14584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lnSpc>
                <a:spcPct val="140000"/>
              </a:lnSpc>
              <a:spcAft>
                <a:spcPts val="0"/>
              </a:spcAft>
            </a:pPr>
            <a:r>
              <a:rPr lang="en-US" altLang="zh-CN" sz="22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en-US" altLang="zh-CN" sz="22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考查代词。句意：她在课堂上与他们分享最新的中国时尚，帮助他们了解文化以及语言本身。根据</a:t>
            </a:r>
            <a:r>
              <a:rPr lang="en-US" altLang="zh-CN" sz="2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language</a:t>
            </a:r>
            <a:r>
              <a:rPr lang="en-US" altLang="zh-CN" sz="2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sz="2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sz="2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可知，此处需用反身代词</a:t>
            </a:r>
            <a:r>
              <a:rPr lang="en-US" altLang="zh-CN" sz="2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itself</a:t>
            </a:r>
            <a:r>
              <a:rPr lang="en-US" altLang="zh-CN" sz="2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强调</a:t>
            </a:r>
            <a:r>
              <a:rPr lang="en-US" altLang="zh-CN" sz="2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语言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</a:t>
            </a:r>
            <a:endParaRPr lang="en-US" altLang="zh-CN" sz="22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40000"/>
              </a:lnSpc>
              <a:spcAft>
                <a:spcPts val="0"/>
              </a:spcAft>
            </a:pP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身</a:t>
            </a:r>
            <a:r>
              <a:rPr lang="en-US" altLang="zh-CN" sz="2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itself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2994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Mandarin is like a key, helping me to open the door to understand China,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said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Pompawee developed a love for the Chinese language 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age of 13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she was in high school, she decided 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        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learn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Mandarin at college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Now 35-year-old Pompawee has taught Mandarin for over 10 years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114919" y="1377127"/>
            <a:ext cx="7505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at</a:t>
            </a:r>
            <a:r>
              <a:rPr lang="zh-CN" altLang="zh-CN" sz="2400">
                <a:cs typeface="Times New Roman" panose="02020603050405020304" pitchFamily="18" charset="0"/>
              </a:rPr>
              <a:t>　</a:t>
            </a:r>
            <a:endParaRPr lang="zh-CN" altLang="en-US" sz="1800"/>
          </a:p>
        </p:txBody>
      </p:sp>
      <p:sp>
        <p:nvSpPr>
          <p:cNvPr id="4" name="矩形 3"/>
          <p:cNvSpPr/>
          <p:nvPr/>
        </p:nvSpPr>
        <p:spPr>
          <a:xfrm>
            <a:off x="4622010" y="1939768"/>
            <a:ext cx="12009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to learn</a:t>
            </a:r>
            <a:endParaRPr lang="zh-CN" altLang="en-US" sz="180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993961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6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考查介词。句意：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Pompawee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岁时就爱上了中文。固定搭配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the age of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岁时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13325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7</a:t>
            </a:r>
            <a:r>
              <a:rPr lang="en-US" altLang="zh-CN" sz="2400" smtClean="0">
                <a:solidFill>
                  <a:srgbClr val="00B0F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考查非谓语动词。句意：高中时，她决定在大学学习普通话。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decide to do sth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决定做某事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，空处使用动词不定式。故填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learn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7950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72102"/>
            <a:ext cx="11485848" cy="4833162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807634"/>
            <a:ext cx="11485848" cy="5036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lnSpc>
                <a:spcPct val="135000"/>
              </a:lnSpc>
              <a:spcAft>
                <a:spcPts val="0"/>
              </a:spcAft>
            </a:pPr>
            <a:r>
              <a:rPr lang="en-US" altLang="zh-CN" sz="34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</a:t>
            </a:r>
            <a:r>
              <a:rPr lang="zh-CN" altLang="zh-CN" sz="34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考对介词的考查包括几个方面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：（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常考介词的含义和用法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 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till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through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across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over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between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among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beyond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against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；（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介词与动词、名词和形容词的固定搭配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fight</a:t>
            </a:r>
            <a:r>
              <a:rPr lang="en-US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duty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proud</a:t>
            </a:r>
            <a:r>
              <a:rPr lang="en-US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；（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介词短语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如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age</a:t>
            </a:r>
            <a:r>
              <a:rPr lang="en-US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fact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end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等。本题考查的是介词短语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age</a:t>
            </a:r>
            <a:r>
              <a:rPr lang="en-US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4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思路引导.eps" descr="id:214749029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89421" y="968152"/>
            <a:ext cx="2177393" cy="592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45355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852815"/>
          </a:xfrm>
        </p:spPr>
        <p:txBody>
          <a:bodyPr/>
          <a:lstStyle/>
          <a:p>
            <a:pPr indent="914400" hangingPunct="0">
              <a:lnSpc>
                <a:spcPct val="130000"/>
              </a:lnSpc>
              <a:spcAft>
                <a:spcPts val="0"/>
              </a:spcAft>
              <a:tabLst>
                <a:tab pos="4308475" algn="l"/>
                <a:tab pos="5849938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Pompawee visited China for the first time </a:t>
            </a:r>
            <a:r>
              <a:rPr lang="en-US" altLang="zh-CN" sz="2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was 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 the 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university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found 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Chinese 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food 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 great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            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travelling to China, Pompawee had only two Chinese dishes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hot pot and </a:t>
            </a:r>
            <a:r>
              <a:rPr lang="en-US" altLang="zh-CN" sz="22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jiaozi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</a:t>
            </a:r>
            <a:r>
              <a:rPr lang="en-US" altLang="zh-CN" sz="2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   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amazed at the kinds, the tastes and the Chinese ways of cooking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314789" y="737434"/>
            <a:ext cx="827471" cy="5324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200"/>
              <a:t>when</a:t>
            </a:r>
            <a:endParaRPr lang="zh-CN" altLang="en-US" sz="2200"/>
          </a:p>
        </p:txBody>
      </p:sp>
      <p:sp>
        <p:nvSpPr>
          <p:cNvPr id="4" name="矩形 3"/>
          <p:cNvSpPr/>
          <p:nvPr/>
        </p:nvSpPr>
        <p:spPr>
          <a:xfrm>
            <a:off x="3455374" y="1160310"/>
            <a:ext cx="977896" cy="4885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200"/>
              <a:t>Before</a:t>
            </a:r>
            <a:endParaRPr lang="zh-CN" altLang="en-US" sz="2200"/>
          </a:p>
        </p:txBody>
      </p:sp>
      <p:sp>
        <p:nvSpPr>
          <p:cNvPr id="5" name="矩形 4"/>
          <p:cNvSpPr/>
          <p:nvPr/>
        </p:nvSpPr>
        <p:spPr>
          <a:xfrm>
            <a:off x="3604061" y="1610788"/>
            <a:ext cx="638316" cy="5324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200"/>
              <a:t>was</a:t>
            </a:r>
            <a:endParaRPr lang="zh-CN" altLang="en-US" sz="220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501693"/>
            <a:ext cx="11485848" cy="1365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sz="22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8</a:t>
            </a:r>
            <a:r>
              <a:rPr lang="en-US" altLang="zh-CN" sz="22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考查时间状语从句的引导词。句意：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Pompawee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第一次访问中国是在大学期间。根据</a:t>
            </a:r>
            <a:r>
              <a:rPr lang="en-US" altLang="zh-CN" sz="2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was in the university</a:t>
            </a:r>
            <a:r>
              <a:rPr lang="en-US" altLang="zh-CN" sz="2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可知，空格后为时间状语从句，需用连词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引导。故填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3804486"/>
            <a:ext cx="11485848" cy="1412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lnSpc>
                <a:spcPct val="130000"/>
              </a:lnSpc>
              <a:spcAft>
                <a:spcPts val="0"/>
              </a:spcAft>
            </a:pPr>
            <a:r>
              <a:rPr lang="en-US" altLang="zh-CN" sz="22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9</a:t>
            </a:r>
            <a:r>
              <a:rPr lang="en-US" altLang="zh-CN" sz="22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考查介词。句意：在去中国旅行之前，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Pompawee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只吃过两道中国菜：火锅和饺子。根据</a:t>
            </a:r>
            <a:r>
              <a:rPr lang="en-US" altLang="zh-CN" sz="2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amazed at the kinds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tastes and the Chinese ways of cooking</a:t>
            </a:r>
            <a:r>
              <a:rPr lang="en-US" altLang="zh-CN" sz="2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可知，之前她在泰国只吃过两道中国菜，此处需用时间介词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sz="2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sz="2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之前</a:t>
            </a:r>
            <a:r>
              <a:rPr lang="en-US" altLang="zh-CN" sz="2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5176046"/>
            <a:ext cx="11485848" cy="925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sz="22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10</a:t>
            </a:r>
            <a:r>
              <a:rPr lang="en-US" altLang="zh-CN" sz="22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考查句子的时态。句意：她对种类、味道和中国烹饪方式感到惊讶。主语为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，时态为一般过去时，动词需用过去式。故填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2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2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784</TotalTime>
  <Words>908</Words>
  <Application>Microsoft Office PowerPoint</Application>
  <PresentationFormat>自定义</PresentationFormat>
  <Paragraphs>35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8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479</cp:revision>
  <dcterms:created xsi:type="dcterms:W3CDTF">2020-11-06T05:24:00Z</dcterms:created>
  <dcterms:modified xsi:type="dcterms:W3CDTF">2025-09-13T08:07:44Z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